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4" r:id="rId7"/>
    <p:sldId id="262" r:id="rId8"/>
    <p:sldId id="265" r:id="rId9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0"/>
    <p:restoredTop sz="94677"/>
  </p:normalViewPr>
  <p:slideViewPr>
    <p:cSldViewPr snapToGrid="0">
      <p:cViewPr>
        <p:scale>
          <a:sx n="112" d="100"/>
          <a:sy n="112" d="100"/>
        </p:scale>
        <p:origin x="448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D690AE-07EA-7B43-AF8F-F58A1D15DB95}" type="datetimeFigureOut">
              <a:rPr lang="en-VN" smtClean="0"/>
              <a:t>19/6/24</a:t>
            </a:fld>
            <a:endParaRPr lang="en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A53227-B9BE-FB43-AB56-DE5F60B5FC31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64121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A53227-B9BE-FB43-AB56-DE5F60B5FC31}" type="slidenum">
              <a:rPr lang="en-VN" smtClean="0"/>
              <a:t>2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690763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D3BC0-736A-9AA3-A473-C77F5F156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F9CB6-FA12-6A44-6E1D-6F2FF30E17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AE794-3385-7A5E-3F9A-2B939C347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2E12F-3E2D-D9F6-98D5-A185A60CA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D2874-FB39-F831-ACA8-6797C3D90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85766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3656D-2EAD-F7DB-C061-25F235867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D5E129-B320-83A2-B163-E0CD254955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EA4D6-B1C7-B593-33F1-4BC4249EC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D5618-C686-E865-3526-396F12998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19F70-8DB0-CEAF-8824-D93AC2E9A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694102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6ADCDA-D5E6-69AB-FC8B-CF8ED8F0A4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B2CEB7-2BCB-5720-2FDF-799396207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D4F0E-534B-B892-69FC-D1D2C148B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BCBDB-6CBF-222A-A42F-B2C7E30FE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2BB3E-C5C0-0B4A-C6C8-32ED8D8E8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859240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8FE7A-C0BC-EE93-4AA3-E9D750CE2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83AA1-D7A9-5868-C54B-1EFFA8ABC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397D6-D333-8406-31F8-9C5A9FEDC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08C73-AA6F-520D-8F66-DADDBB360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EA755-E8A5-8B2A-BBB4-F5DB0340C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552749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55507-407A-8983-12B6-79ADDDAB2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97B9C-F542-7C61-26A0-585ACBCFD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8C169-DD8A-88AD-D2BE-105B1C97B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E0B62E-C32B-9CC8-78B3-4AB982858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FFA09-0CDB-8094-2F3D-6FE7510F2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301385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BD2F7-4D97-BD79-BC31-D85431FD7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913F1-462E-CFA7-6D82-D522ABCD40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C8C67D-0D1D-7F58-713F-E8B3D8624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DC07B-88F7-0D9A-A569-3EB39E0AA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2D679-102B-15B1-73C1-60697B6B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20027-0CCD-043C-7EBB-23781531C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91090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3C5FB-838F-B2EA-4C84-789FEB25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B233E8-4530-3EA0-A756-74B7BE790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C45B7-753D-B850-0485-A249FC0FA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90CC8A-DF8B-66D9-E2BA-8A97F435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0AAAAF-D7AF-9D41-C269-746A5DB3AD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1A51ED-3AEB-2282-7B52-4CBEF7F94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6C7CD9-05A3-6F67-51F9-B59C9D2D5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60B331-F8CC-47FC-4A07-30D0D8761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460882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2FDBA-795B-0ADC-0247-9AE159836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B25A33-09D2-2603-86CF-5C3C39B4E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BBAFD-C736-60C4-500E-7DBDB562A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B0EEB-A9C7-6C7A-2F95-63E80601B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2311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B3D5C4-E6A4-2BB1-26CA-F06FC28F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A0C371-0033-E08A-60E0-0803B0D11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C59B14-95E8-D26A-A3B5-6F9EA8AC4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337920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605A3-D438-FEF6-EA87-03B0B056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C366D-F2E4-9E8B-E71F-ED9EC5839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D8E2D-2563-84B9-5BAB-1F1E56FD5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B43D6-7AEC-A14E-CDAE-0E43042AD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A4CB56-E891-AB30-545C-28563C876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391AA-9460-4508-D8B0-4DF54938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726412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05D80-8260-C5E6-2E4E-3CD65DD01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B1FA1E-D307-72C2-D5A3-29E822B51A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DEE64C-F620-74FB-4DE7-B3D710C27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37ECAC-F17A-43DF-B461-277E18FC0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EA6A4-E9A8-51C4-B19E-BBCF290B9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C956E4-1215-2B49-5326-0BAB8659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16716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27447-1AA5-E512-D974-C20B47A1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F1F9BB-DCC2-9DB4-D68D-E9493FDA5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D3122-0104-408A-1B17-78D3C9CDC5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5E16E-023B-1E4C-9E9D-EC9186001904}" type="datetimeFigureOut">
              <a:rPr lang="en-VN" smtClean="0"/>
              <a:t>19/6/24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30F56-C3A1-A2E0-777D-62865EB305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9280F-86AC-BE69-4F77-E7A8791CA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863E4-FB57-4E4E-9A2A-E4B1AD11595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73801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76CD-419B-F6A8-BFD0-1D2081AB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VN" dirty="0"/>
              <a:t>Quantization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3286-7653-1CC7-DE01-A86906DA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VN" sz="2400" dirty="0"/>
              <a:t>Linear quantization</a:t>
            </a:r>
          </a:p>
        </p:txBody>
      </p:sp>
    </p:spTree>
    <p:extLst>
      <p:ext uri="{BB962C8B-B14F-4D97-AF65-F5344CB8AC3E}">
        <p14:creationId xmlns:p14="http://schemas.microsoft.com/office/powerpoint/2010/main" val="703133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76CD-419B-F6A8-BFD0-1D2081AB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VN" dirty="0"/>
              <a:t>Quantization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3286-7653-1CC7-DE01-A86906DA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3365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VN" sz="2400" b="1" dirty="0"/>
              <a:t>Linear quantization</a:t>
            </a:r>
          </a:p>
          <a:p>
            <a:pPr marL="0" indent="0">
              <a:buNone/>
            </a:pPr>
            <a:r>
              <a:rPr lang="en-VN" sz="2400" dirty="0"/>
              <a:t>An affine mapping of integers to real floating-point numbers, follow the formula:</a:t>
            </a:r>
          </a:p>
          <a:p>
            <a:pPr marL="0" indent="0" algn="ctr">
              <a:buNone/>
            </a:pPr>
            <a:r>
              <a:rPr lang="en-VN" sz="2400" dirty="0"/>
              <a:t>r = S(q - Z)</a:t>
            </a:r>
          </a:p>
          <a:p>
            <a:pPr marL="0" indent="0">
              <a:buNone/>
            </a:pPr>
            <a:r>
              <a:rPr lang="en-VN" sz="2400" dirty="0"/>
              <a:t>where:</a:t>
            </a:r>
          </a:p>
          <a:p>
            <a:r>
              <a:rPr lang="en-VN" sz="2400" dirty="0"/>
              <a:t>r: raw floating-point number (fp32)</a:t>
            </a:r>
          </a:p>
          <a:p>
            <a:r>
              <a:rPr lang="en-VN" sz="2400" dirty="0"/>
              <a:t>S: scale (fp32)</a:t>
            </a:r>
          </a:p>
          <a:p>
            <a:r>
              <a:rPr lang="en-VN" sz="2400" dirty="0"/>
              <a:t>z: zero-point (uint8/int32)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0A47CC-692C-F199-3376-9047E7E6B3CF}"/>
              </a:ext>
            </a:extLst>
          </p:cNvPr>
          <p:cNvSpPr/>
          <p:nvPr/>
        </p:nvSpPr>
        <p:spPr>
          <a:xfrm>
            <a:off x="5321165" y="2200463"/>
            <a:ext cx="1549667" cy="5197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519E1F-0D79-EB0F-5085-AE9ED559E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799" y="4708997"/>
            <a:ext cx="7772400" cy="1855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B2241B-2C48-E114-1337-035026754065}"/>
              </a:ext>
            </a:extLst>
          </p:cNvPr>
          <p:cNvSpPr txBox="1"/>
          <p:nvPr/>
        </p:nvSpPr>
        <p:spPr>
          <a:xfrm>
            <a:off x="10479024" y="5843016"/>
            <a:ext cx="1377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=&gt; Lossy</a:t>
            </a:r>
            <a:br>
              <a:rPr lang="en-VN" dirty="0"/>
            </a:br>
            <a:r>
              <a:rPr lang="en-VN" dirty="0"/>
              <a:t>compression</a:t>
            </a:r>
          </a:p>
        </p:txBody>
      </p:sp>
    </p:spTree>
    <p:extLst>
      <p:ext uri="{BB962C8B-B14F-4D97-AF65-F5344CB8AC3E}">
        <p14:creationId xmlns:p14="http://schemas.microsoft.com/office/powerpoint/2010/main" val="2116891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76CD-419B-F6A8-BFD0-1D2081AB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VN" dirty="0"/>
              <a:t>Quantization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3286-7653-1CC7-DE01-A86906DA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1325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VN" sz="2400" b="1" dirty="0"/>
              <a:t>Linear quantization </a:t>
            </a:r>
          </a:p>
          <a:p>
            <a:pPr marL="0" indent="0">
              <a:buNone/>
            </a:pPr>
            <a:r>
              <a:rPr lang="en-VN" sz="2400" dirty="0"/>
              <a:t>An affine mapping of integers to real floating-point numbers</a:t>
            </a:r>
          </a:p>
          <a:p>
            <a:pPr marL="0" indent="0">
              <a:buNone/>
            </a:pPr>
            <a:endParaRPr lang="en-VN" sz="2400" dirty="0"/>
          </a:p>
          <a:p>
            <a:pPr marL="0" indent="0">
              <a:buNone/>
            </a:pPr>
            <a:endParaRPr lang="en-VN" sz="2400" dirty="0"/>
          </a:p>
          <a:p>
            <a:pPr marL="0" indent="0">
              <a:buNone/>
            </a:pPr>
            <a:endParaRPr lang="en-VN" sz="2400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BEBD8F14-C7D3-1751-809A-5DA965E1A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8390" y="2243230"/>
            <a:ext cx="3895219" cy="193119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D21E1F7-D3F8-ECB4-2625-5A935C8FCE4E}"/>
              </a:ext>
            </a:extLst>
          </p:cNvPr>
          <p:cNvSpPr txBox="1">
            <a:spLocks/>
          </p:cNvSpPr>
          <p:nvPr/>
        </p:nvSpPr>
        <p:spPr>
          <a:xfrm>
            <a:off x="838199" y="441105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VN" sz="2400" dirty="0"/>
              <a:t>Known N-bit representation, we calculate </a:t>
            </a:r>
            <a:r>
              <a:rPr lang="en-V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VN" sz="2400" dirty="0"/>
              <a:t> and </a:t>
            </a:r>
            <a:r>
              <a:rPr lang="en-V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VN" sz="2400" dirty="0"/>
              <a:t> based on </a:t>
            </a:r>
            <a:r>
              <a:rPr lang="en-V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V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en-V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2400" dirty="0"/>
              <a:t>, </a:t>
            </a:r>
            <a:r>
              <a:rPr lang="en-V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V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en-V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2400" dirty="0"/>
              <a:t>and</a:t>
            </a:r>
            <a:r>
              <a:rPr lang="en-VN" sz="2400" i="1" dirty="0"/>
              <a:t> </a:t>
            </a:r>
            <a:r>
              <a:rPr lang="en-V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V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</a:t>
            </a:r>
            <a:r>
              <a:rPr lang="en-VN" sz="2400" dirty="0"/>
              <a:t>, </a:t>
            </a:r>
            <a:r>
              <a:rPr lang="en-V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VN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endParaRPr lang="en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VN" sz="2400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BD95F3-FAAD-FC9C-002F-87220FE09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799" y="4965354"/>
            <a:ext cx="2978590" cy="11325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F35AEF6-812D-C3DD-0EAE-63FC67E70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3613" y="4965353"/>
            <a:ext cx="2106318" cy="7712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D54888-5843-ED7A-DDDE-346F4A6ABA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0860" y="5859256"/>
            <a:ext cx="3138448" cy="7859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54C2C9-584F-3A83-B303-4E1A3E56B4FA}"/>
              </a:ext>
            </a:extLst>
          </p:cNvPr>
          <p:cNvSpPr txBox="1"/>
          <p:nvPr/>
        </p:nvSpPr>
        <p:spPr>
          <a:xfrm>
            <a:off x="5830543" y="5300793"/>
            <a:ext cx="588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4F9B11-9B0E-CC1B-64FA-75BC39366169}"/>
              </a:ext>
            </a:extLst>
          </p:cNvPr>
          <p:cNvSpPr txBox="1"/>
          <p:nvPr/>
        </p:nvSpPr>
        <p:spPr>
          <a:xfrm>
            <a:off x="9189996" y="5410983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(=255)</a:t>
            </a:r>
          </a:p>
        </p:txBody>
      </p:sp>
    </p:spTree>
    <p:extLst>
      <p:ext uri="{BB962C8B-B14F-4D97-AF65-F5344CB8AC3E}">
        <p14:creationId xmlns:p14="http://schemas.microsoft.com/office/powerpoint/2010/main" val="3519222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76CD-419B-F6A8-BFD0-1D2081AB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VN" dirty="0"/>
              <a:t>Quantization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3286-7653-1CC7-DE01-A86906DA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VN" sz="2400" b="1" dirty="0"/>
              <a:t>Quantized matrix multiplication </a:t>
            </a:r>
            <a:r>
              <a:rPr lang="en-VN" sz="2400" dirty="0"/>
              <a:t>(QLinearMul)</a:t>
            </a:r>
            <a:br>
              <a:rPr lang="en-VN" sz="2400" dirty="0"/>
            </a:br>
            <a:endParaRPr lang="en-VN" sz="2400" dirty="0"/>
          </a:p>
          <a:p>
            <a:pPr marL="0" indent="0" algn="ctr">
              <a:buNone/>
            </a:pPr>
            <a:r>
              <a:rPr lang="en-VN" sz="2400" dirty="0"/>
              <a:t>Y = WX + B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2190823-B7BD-321B-AFE1-3BE4D92C6139}"/>
                  </a:ext>
                </a:extLst>
              </p:cNvPr>
              <p:cNvSpPr txBox="1"/>
              <p:nvPr/>
            </p:nvSpPr>
            <p:spPr>
              <a:xfrm>
                <a:off x="2378419" y="2766293"/>
                <a:ext cx="7562162" cy="5211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VN" sz="2400" i="1" smtClean="0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VN" sz="2400" i="1">
                              <a:solidFill>
                                <a:schemeClr val="tx1"/>
                              </a:solidFill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𝑞</m:t>
                              </m:r>
                            </m:sub>
                          </m:sSub>
                          <m:r>
                            <a:rPr lang="en-VN" sz="2400" i="0">
                              <a:solidFill>
                                <a:schemeClr val="tx1"/>
                              </a:solidFill>
                            </a:rPr>
                            <m:t>−</m:t>
                          </m:r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</m:sSub>
                        </m:e>
                      </m:d>
                      <m:r>
                        <a:rPr lang="en-VN" sz="2400" i="0">
                          <a:solidFill>
                            <a:schemeClr val="tx1"/>
                          </a:solidFill>
                        </a:rPr>
                        <m:t>=</m:t>
                      </m:r>
                      <m:sSub>
                        <m:sSub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VN" sz="2400" i="1">
                              <a:solidFill>
                                <a:schemeClr val="tx1"/>
                              </a:solidFill>
                            </a:rPr>
                            <m:t>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sub>
                      </m:sSub>
                      <m:d>
                        <m:d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𝑞</m:t>
                              </m:r>
                            </m:sub>
                          </m:sSub>
                          <m:r>
                            <a:rPr lang="en-VN" sz="2400" i="0">
                              <a:solidFill>
                                <a:schemeClr val="tx1"/>
                              </a:solidFill>
                            </a:rPr>
                            <m:t>−</m:t>
                          </m:r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𝑍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W</m:t>
                              </m:r>
                            </m:sub>
                          </m:sSub>
                        </m:e>
                      </m:d>
                      <m:r>
                        <a:rPr lang="en-VN" sz="2400" i="0">
                          <a:solidFill>
                            <a:schemeClr val="tx1"/>
                          </a:solidFill>
                        </a:rPr>
                        <m:t>×</m:t>
                      </m:r>
                      <m:sSub>
                        <m:sSub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VN" sz="2400" i="1">
                              <a:solidFill>
                                <a:schemeClr val="tx1"/>
                              </a:solidFill>
                            </a:rPr>
                            <m:t>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sub>
                      </m:sSub>
                      <m:d>
                        <m:d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𝑞</m:t>
                              </m:r>
                            </m:sub>
                          </m:sSub>
                          <m:r>
                            <a:rPr lang="en-VN" sz="2400" i="0">
                              <a:solidFill>
                                <a:schemeClr val="tx1"/>
                              </a:solidFill>
                            </a:rPr>
                            <m:t>−</m:t>
                          </m:r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𝑍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sub>
                          </m:sSub>
                        </m:e>
                      </m:d>
                      <m:r>
                        <a:rPr lang="en-VN" sz="2400" i="0">
                          <a:solidFill>
                            <a:schemeClr val="tx1"/>
                          </a:solidFill>
                        </a:rPr>
                        <m:t> +</m:t>
                      </m:r>
                      <m:sSub>
                        <m:sSub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VN" sz="2400" i="1">
                              <a:solidFill>
                                <a:schemeClr val="tx1"/>
                              </a:solidFill>
                            </a:rPr>
                            <m:t>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sub>
                      </m:sSub>
                      <m:sSub>
                        <m:sSub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VN" sz="2400" i="1">
                              <a:solidFill>
                                <a:schemeClr val="tx1"/>
                              </a:solidFill>
                            </a:rPr>
                            <m:t>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sub>
                      </m:sSub>
                      <m:sSub>
                        <m:sSubPr>
                          <m:ctrlPr>
                            <a:rPr lang="en-VN" sz="2400" i="1" smtClean="0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VN" sz="2400" i="1">
                              <a:solidFill>
                                <a:schemeClr val="tx1"/>
                              </a:solidFill>
                            </a:rPr>
                            <m:t>𝑞</m:t>
                          </m:r>
                        </m:sub>
                      </m:sSub>
                    </m:oMath>
                  </m:oMathPara>
                </a14:m>
                <a:endParaRPr lang="en-VN" sz="2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2190823-B7BD-321B-AFE1-3BE4D92C61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8419" y="2766293"/>
                <a:ext cx="7562162" cy="521168"/>
              </a:xfrm>
              <a:prstGeom prst="rect">
                <a:avLst/>
              </a:prstGeom>
              <a:blipFill>
                <a:blip r:embed="rId2"/>
                <a:stretch>
                  <a:fillRect b="-11905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3DE07AB-6554-8489-72EA-A0AD681BE54A}"/>
                  </a:ext>
                </a:extLst>
              </p:cNvPr>
              <p:cNvSpPr txBox="1"/>
              <p:nvPr/>
            </p:nvSpPr>
            <p:spPr>
              <a:xfrm>
                <a:off x="1701633" y="3453402"/>
                <a:ext cx="7562162" cy="8485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VN" sz="2400" smtClean="0">
                          <a:solidFill>
                            <a:schemeClr val="tx1"/>
                          </a:solidFill>
                        </a:rPr>
                        <m:t>→</m:t>
                      </m:r>
                      <m:sSub>
                        <m:sSub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  <m:r>
                        <a:rPr lang="en-VN" sz="2400">
                          <a:solidFill>
                            <a:schemeClr val="tx1"/>
                          </a:solidFill>
                        </a:rPr>
                        <m:t>=</m:t>
                      </m:r>
                      <m:sSub>
                        <m:sSub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VN" sz="2400" i="1">
                              <a:solidFill>
                                <a:schemeClr val="tx1"/>
                              </a:solidFill>
                            </a:rPr>
                            <m:t>𝑍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VN" sz="2400">
                          <a:solidFill>
                            <a:schemeClr val="tx1"/>
                          </a:solidFill>
                        </a:rPr>
                        <m:t>+</m:t>
                      </m:r>
                      <m:f>
                        <m:f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W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</m:sSub>
                        </m:den>
                      </m:f>
                      <m:r>
                        <a:rPr lang="en-VN" sz="2400">
                          <a:solidFill>
                            <a:schemeClr val="tx1"/>
                          </a:solidFill>
                        </a:rPr>
                        <m:t> </m:t>
                      </m:r>
                      <m:d>
                        <m:dPr>
                          <m:begChr m:val="["/>
                          <m:endChr m:val="]"/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en-VN" sz="2400">
                                  <a:solidFill>
                                    <a:schemeClr val="tx1"/>
                                  </a:solidFill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W</m:t>
                                  </m:r>
                                </m:sub>
                              </m:sSub>
                            </m:e>
                          </m:d>
                          <m:r>
                            <a:rPr lang="en-VN" sz="2400">
                              <a:solidFill>
                                <a:schemeClr val="tx1"/>
                              </a:solidFill>
                            </a:rPr>
                            <m:t>×</m:t>
                          </m:r>
                          <m:d>
                            <m:d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en-VN" sz="2400">
                                  <a:solidFill>
                                    <a:schemeClr val="tx1"/>
                                  </a:solidFill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sub>
                              </m:sSub>
                            </m:e>
                          </m:d>
                          <m:r>
                            <a:rPr lang="en-VN" sz="2400">
                              <a:solidFill>
                                <a:schemeClr val="tx1"/>
                              </a:solidFill>
                            </a:rPr>
                            <m:t> +</m:t>
                          </m:r>
                          <m:sSub>
                            <m:sSubPr>
                              <m:ctrlPr>
                                <a:rPr lang="en-VN" sz="2400" i="1" smtClean="0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𝑞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VN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3DE07AB-6554-8489-72EA-A0AD681BE5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633" y="3453402"/>
                <a:ext cx="7562162" cy="848502"/>
              </a:xfrm>
              <a:prstGeom prst="rect">
                <a:avLst/>
              </a:prstGeom>
              <a:blipFill>
                <a:blip r:embed="rId3"/>
                <a:stretch>
                  <a:fillRect b="-2985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0985D78D-71D7-7D0A-3B5D-AAD429A2CC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52"/>
          <a:stretch/>
        </p:blipFill>
        <p:spPr>
          <a:xfrm>
            <a:off x="131003" y="4654362"/>
            <a:ext cx="6803330" cy="196294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D0FC93F-289F-6374-FE2E-4408ED42AC92}"/>
                  </a:ext>
                </a:extLst>
              </p:cNvPr>
              <p:cNvSpPr txBox="1"/>
              <p:nvPr/>
            </p:nvSpPr>
            <p:spPr>
              <a:xfrm>
                <a:off x="6697381" y="4720047"/>
                <a:ext cx="5942363" cy="7316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VN" sz="2000" i="0">
                          <a:solidFill>
                            <a:schemeClr val="tx1"/>
                          </a:solidFill>
                        </a:rPr>
                        <m:t>≔</m:t>
                      </m:r>
                      <m:f>
                        <m:fPr>
                          <m:ctrlPr>
                            <a:rPr lang="en-VN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d>
                            <m:d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VN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VN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31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VN" sz="20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D0FC93F-289F-6374-FE2E-4408ED42A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7381" y="4720047"/>
                <a:ext cx="5942363" cy="731675"/>
              </a:xfrm>
              <a:prstGeom prst="rect">
                <a:avLst/>
              </a:prstGeom>
              <a:blipFill>
                <a:blip r:embed="rId5"/>
                <a:stretch>
                  <a:fillRect b="-5085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D73E4B9-584F-8C67-7DED-FB99526675B1}"/>
                  </a:ext>
                </a:extLst>
              </p:cNvPr>
              <p:cNvSpPr txBox="1"/>
              <p:nvPr/>
            </p:nvSpPr>
            <p:spPr>
              <a:xfrm>
                <a:off x="7509816" y="5695550"/>
                <a:ext cx="2724822" cy="67499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VN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≔</m:t>
                      </m:r>
                      <m:r>
                        <a:rPr lang="en-V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𝑟𝑜𝑢𝑛𝑑</m:t>
                      </m:r>
                      <m:d>
                        <m:dPr>
                          <m:ctrlPr>
                            <a:rPr lang="en-V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VN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VN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VN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V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V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</m:oMath>
                  </m:oMathPara>
                </a14:m>
                <a:endParaRPr lang="en-VN" sz="20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D73E4B9-584F-8C67-7DED-FB99526675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9816" y="5695550"/>
                <a:ext cx="2724822" cy="674993"/>
              </a:xfrm>
              <a:prstGeom prst="rect">
                <a:avLst/>
              </a:prstGeom>
              <a:blipFill>
                <a:blip r:embed="rId6"/>
                <a:stretch>
                  <a:fillRect b="-3704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F4240117-02BC-B191-442C-D02670F9A0EB}"/>
              </a:ext>
            </a:extLst>
          </p:cNvPr>
          <p:cNvSpPr/>
          <p:nvPr/>
        </p:nvSpPr>
        <p:spPr>
          <a:xfrm>
            <a:off x="5321166" y="2019205"/>
            <a:ext cx="1549667" cy="5197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45458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76CD-419B-F6A8-BFD0-1D2081AB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VN" dirty="0"/>
              <a:t>Quantization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3286-7653-1CC7-DE01-A86906DA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1325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VN" sz="2400" b="1" dirty="0"/>
              <a:t>Asymmetric quantization vs. symmetric quantization</a:t>
            </a:r>
          </a:p>
          <a:p>
            <a:pPr marL="0" indent="0">
              <a:buNone/>
            </a:pPr>
            <a:r>
              <a:rPr lang="en-VN" sz="2400" dirty="0"/>
              <a:t>Common quantization techniques prefer symmetric quantization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10E2A3-958E-B235-3A3B-6BD9B5D3E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439" y="2287363"/>
            <a:ext cx="6525111" cy="19012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EFB5313-9915-B0C4-D160-8A982CCA2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495" y="4143534"/>
            <a:ext cx="8255001" cy="263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789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76CD-419B-F6A8-BFD0-1D2081AB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VN" dirty="0"/>
              <a:t>Quantization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3286-7653-1CC7-DE01-A86906DA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VN" sz="2400" b="1" dirty="0"/>
              <a:t>Quantized convolution </a:t>
            </a:r>
            <a:r>
              <a:rPr lang="en-VN" sz="2400" dirty="0"/>
              <a:t>(QLinearConv)</a:t>
            </a:r>
            <a:br>
              <a:rPr lang="en-VN" sz="2400" dirty="0"/>
            </a:br>
            <a:endParaRPr lang="en-VN" sz="2400" dirty="0"/>
          </a:p>
          <a:p>
            <a:pPr marL="0" indent="0" algn="ctr">
              <a:buNone/>
            </a:pPr>
            <a:r>
              <a:rPr lang="en-VN" sz="2400" dirty="0"/>
              <a:t>Y = Conv(W, X) + B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3DE07AB-6554-8489-72EA-A0AD681BE54A}"/>
                  </a:ext>
                </a:extLst>
              </p:cNvPr>
              <p:cNvSpPr txBox="1"/>
              <p:nvPr/>
            </p:nvSpPr>
            <p:spPr>
              <a:xfrm>
                <a:off x="2314919" y="3143079"/>
                <a:ext cx="7562162" cy="8485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VN" sz="2400" smtClean="0">
                          <a:solidFill>
                            <a:schemeClr val="tx1"/>
                          </a:solidFill>
                        </a:rPr>
                        <m:t>→</m:t>
                      </m:r>
                      <m:sSub>
                        <m:sSub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  <m:r>
                        <a:rPr lang="en-VN" sz="2400">
                          <a:solidFill>
                            <a:schemeClr val="tx1"/>
                          </a:solidFill>
                        </a:rPr>
                        <m:t>=</m:t>
                      </m:r>
                      <m:sSub>
                        <m:sSub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sSubPr>
                        <m:e>
                          <m:r>
                            <a:rPr lang="en-VN" sz="2400" i="1">
                              <a:solidFill>
                                <a:schemeClr val="tx1"/>
                              </a:solidFill>
                            </a:rPr>
                            <m:t>𝑍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r>
                        <a:rPr lang="en-VN" sz="2400">
                          <a:solidFill>
                            <a:schemeClr val="tx1"/>
                          </a:solidFill>
                        </a:rPr>
                        <m:t>+</m:t>
                      </m:r>
                      <m:f>
                        <m:fPr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W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𝑆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</m:sSub>
                        </m:den>
                      </m:f>
                      <m:r>
                        <a:rPr lang="en-VN" sz="2400">
                          <a:solidFill>
                            <a:schemeClr val="tx1"/>
                          </a:solidFill>
                        </a:rPr>
                        <m:t> </m:t>
                      </m:r>
                      <m:d>
                        <m:dPr>
                          <m:begChr m:val="["/>
                          <m:endChr m:val="]"/>
                          <m:ctrlPr>
                            <a:rPr lang="en-VN" sz="2400" i="1">
                              <a:solidFill>
                                <a:schemeClr val="tx1"/>
                              </a:solidFill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𝑐𝑜𝑛𝑣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d>
                            <m:dPr>
                              <m:ctrlP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en-VN" sz="2400">
                                  <a:solidFill>
                                    <a:schemeClr val="tx1"/>
                                  </a:solidFill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W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ctrlPr>
                                <a:rPr lang="en-VN" sz="2400" i="1" smtClean="0">
                                  <a:solidFill>
                                    <a:schemeClr val="tx1"/>
                                  </a:solidFill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en-VN" sz="2400">
                                  <a:solidFill>
                                    <a:schemeClr val="tx1"/>
                                  </a:solidFill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en-VN" sz="2400" i="1">
                                      <a:solidFill>
                                        <a:schemeClr val="tx1"/>
                                      </a:solidFill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24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X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VN" sz="2400">
                              <a:solidFill>
                                <a:schemeClr val="tx1"/>
                              </a:solidFill>
                            </a:rPr>
                            <m:t> +</m:t>
                          </m:r>
                          <m:sSub>
                            <m:sSubPr>
                              <m:ctrlPr>
                                <a:rPr lang="en-VN" sz="2400" i="1" smtClean="0">
                                  <a:solidFill>
                                    <a:schemeClr val="tx1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VN" sz="2400" i="1">
                                  <a:solidFill>
                                    <a:schemeClr val="tx1"/>
                                  </a:solidFill>
                                </a:rPr>
                                <m:t>𝑞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VN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3DE07AB-6554-8489-72EA-A0AD681BE5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4919" y="3143079"/>
                <a:ext cx="7562162" cy="848502"/>
              </a:xfrm>
              <a:prstGeom prst="rect">
                <a:avLst/>
              </a:prstGeom>
              <a:blipFill>
                <a:blip r:embed="rId2"/>
                <a:stretch>
                  <a:fillRect b="-1471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0985D78D-71D7-7D0A-3B5D-AAD429A2CC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2"/>
          <a:stretch/>
        </p:blipFill>
        <p:spPr>
          <a:xfrm>
            <a:off x="131003" y="4654362"/>
            <a:ext cx="6803330" cy="196294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D0FC93F-289F-6374-FE2E-4408ED42AC92}"/>
                  </a:ext>
                </a:extLst>
              </p:cNvPr>
              <p:cNvSpPr txBox="1"/>
              <p:nvPr/>
            </p:nvSpPr>
            <p:spPr>
              <a:xfrm>
                <a:off x="6697381" y="4720047"/>
                <a:ext cx="5942363" cy="7316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VN" sz="2000" i="0">
                          <a:solidFill>
                            <a:schemeClr val="tx1"/>
                          </a:solidFill>
                        </a:rPr>
                        <m:t>≔</m:t>
                      </m:r>
                      <m:f>
                        <m:fPr>
                          <m:ctrlPr>
                            <a:rPr lang="en-VN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d>
                            <m:d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VN" sz="2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sub>
                          </m:s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VN" sz="20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VN" sz="2000" i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31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VN" sz="20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D0FC93F-289F-6374-FE2E-4408ED42AC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7381" y="4720047"/>
                <a:ext cx="5942363" cy="731675"/>
              </a:xfrm>
              <a:prstGeom prst="rect">
                <a:avLst/>
              </a:prstGeom>
              <a:blipFill>
                <a:blip r:embed="rId4"/>
                <a:stretch>
                  <a:fillRect b="-5085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D73E4B9-584F-8C67-7DED-FB99526675B1}"/>
                  </a:ext>
                </a:extLst>
              </p:cNvPr>
              <p:cNvSpPr txBox="1"/>
              <p:nvPr/>
            </p:nvSpPr>
            <p:spPr>
              <a:xfrm>
                <a:off x="7509816" y="5695550"/>
                <a:ext cx="2724822" cy="67499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VN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≔</m:t>
                      </m:r>
                      <m:r>
                        <a:rPr lang="en-VN" sz="2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𝑟𝑜𝑢𝑛𝑑</m:t>
                      </m:r>
                      <m:d>
                        <m:dPr>
                          <m:ctrlPr>
                            <a:rPr lang="en-V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VN" sz="2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VN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VN" sz="2000" i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VN" sz="2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VN" sz="2000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V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VN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</m:oMath>
                  </m:oMathPara>
                </a14:m>
                <a:endParaRPr lang="en-VN" sz="20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D73E4B9-584F-8C67-7DED-FB99526675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9816" y="5695550"/>
                <a:ext cx="2724822" cy="674993"/>
              </a:xfrm>
              <a:prstGeom prst="rect">
                <a:avLst/>
              </a:prstGeom>
              <a:blipFill>
                <a:blip r:embed="rId5"/>
                <a:stretch>
                  <a:fillRect b="-3704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F4240117-02BC-B191-442C-D02670F9A0EB}"/>
              </a:ext>
            </a:extLst>
          </p:cNvPr>
          <p:cNvSpPr/>
          <p:nvPr/>
        </p:nvSpPr>
        <p:spPr>
          <a:xfrm>
            <a:off x="4888467" y="2006599"/>
            <a:ext cx="2415065" cy="5811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591871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76CD-419B-F6A8-BFD0-1D2081AB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VN" dirty="0"/>
              <a:t>Quantization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3286-7653-1CC7-DE01-A86906DA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VN" sz="2400" dirty="0"/>
              <a:t>per-channel and rer-tensor quantization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D3A80C-02A1-8189-EADD-AECC2DE17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64" y="1954530"/>
            <a:ext cx="6090392" cy="41151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4FFD67-9FA5-A2D0-D182-23F0E8063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248" y="1162844"/>
            <a:ext cx="7772400" cy="606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467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76CD-419B-F6A8-BFD0-1D2081AB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VN" dirty="0"/>
              <a:t>Quantization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3286-7653-1CC7-DE01-A86906DA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VN" sz="2400" dirty="0"/>
              <a:t>per-channel and rer-tensor quantization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CAE9F8-A9CE-C279-6A2B-C2FF90D79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" y="2393454"/>
            <a:ext cx="3474469" cy="29900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E32EE1-1DEE-582B-711B-04F5618EF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343818"/>
            <a:ext cx="7772400" cy="456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0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188</Words>
  <Application>Microsoft Macintosh PowerPoint</Application>
  <PresentationFormat>Widescreen</PresentationFormat>
  <Paragraphs>39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Times New Roman</vt:lpstr>
      <vt:lpstr>Office Theme</vt:lpstr>
      <vt:lpstr>Quantization</vt:lpstr>
      <vt:lpstr>Quantization</vt:lpstr>
      <vt:lpstr>Quantization</vt:lpstr>
      <vt:lpstr>Quantization</vt:lpstr>
      <vt:lpstr>Quantization</vt:lpstr>
      <vt:lpstr>Quantization</vt:lpstr>
      <vt:lpstr>Quantization</vt:lpstr>
      <vt:lpstr>Quantization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Quantization</dc:title>
  <dc:creator>Trần Việt Hoàng</dc:creator>
  <cp:lastModifiedBy>Trần Việt Hoàng</cp:lastModifiedBy>
  <cp:revision>1</cp:revision>
  <dcterms:created xsi:type="dcterms:W3CDTF">2024-06-19T13:53:46Z</dcterms:created>
  <dcterms:modified xsi:type="dcterms:W3CDTF">2024-06-19T16:58:10Z</dcterms:modified>
</cp:coreProperties>
</file>

<file path=docProps/thumbnail.jpeg>
</file>